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4" r:id="rId12"/>
    <p:sldId id="273" r:id="rId13"/>
    <p:sldId id="274" r:id="rId14"/>
    <p:sldId id="279" r:id="rId15"/>
    <p:sldId id="271" r:id="rId16"/>
    <p:sldId id="272" r:id="rId17"/>
    <p:sldId id="276" r:id="rId18"/>
    <p:sldId id="277" r:id="rId19"/>
    <p:sldId id="282" r:id="rId20"/>
    <p:sldId id="278" r:id="rId21"/>
    <p:sldId id="281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BA1C-515A-4014-8DB5-FD24EDB19336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F52D-DE6C-4E0C-96E8-3389599B11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028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BA1C-515A-4014-8DB5-FD24EDB19336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F52D-DE6C-4E0C-96E8-3389599B11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857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BA1C-515A-4014-8DB5-FD24EDB19336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F52D-DE6C-4E0C-96E8-3389599B11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152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BA1C-515A-4014-8DB5-FD24EDB19336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F52D-DE6C-4E0C-96E8-3389599B11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853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BA1C-515A-4014-8DB5-FD24EDB19336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F52D-DE6C-4E0C-96E8-3389599B11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348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BA1C-515A-4014-8DB5-FD24EDB19336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F52D-DE6C-4E0C-96E8-3389599B11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015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BA1C-515A-4014-8DB5-FD24EDB19336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F52D-DE6C-4E0C-96E8-3389599B11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755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BA1C-515A-4014-8DB5-FD24EDB19336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F52D-DE6C-4E0C-96E8-3389599B11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158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BA1C-515A-4014-8DB5-FD24EDB19336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F52D-DE6C-4E0C-96E8-3389599B11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18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BA1C-515A-4014-8DB5-FD24EDB19336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F52D-DE6C-4E0C-96E8-3389599B11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169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BA1C-515A-4014-8DB5-FD24EDB19336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F52D-DE6C-4E0C-96E8-3389599B11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192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3BA1C-515A-4014-8DB5-FD24EDB19336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4F52D-DE6C-4E0C-96E8-3389599B11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033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fi/url?sa=i&amp;rct=j&amp;q=&amp;esrc=s&amp;source=images&amp;cd=&amp;cad=rja&amp;uact=8&amp;ved=0ahUKEwi91an74oLPAhVGthoKHT_6C9MQjRwIBQ&amp;url=http://digitalcommons.otterbein.edu/cgi/viewcontent.cgi?article=1097&amp;context=stu_msn&amp;bvm=bv.131783435,d.ZGg&amp;psig=AFQjCNF-nF4axnDnUCIQgS6f9tSbCa2zXA&amp;ust=147352718326416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Clostridioides</a:t>
            </a:r>
            <a:r>
              <a:rPr lang="fi-FI" dirty="0" smtClean="0"/>
              <a:t> </a:t>
            </a:r>
            <a:r>
              <a:rPr lang="fi-FI" dirty="0" err="1" smtClean="0"/>
              <a:t>difficilen</a:t>
            </a:r>
            <a:r>
              <a:rPr lang="fi-FI" dirty="0" smtClean="0"/>
              <a:t> (CDI) hoitolinjaukset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Terhi Partanen</a:t>
            </a:r>
          </a:p>
          <a:p>
            <a:r>
              <a:rPr lang="fi-FI" dirty="0" err="1" smtClean="0"/>
              <a:t>Sis</a:t>
            </a:r>
            <a:r>
              <a:rPr lang="fi-FI" dirty="0" smtClean="0"/>
              <a:t> ja </a:t>
            </a:r>
            <a:r>
              <a:rPr lang="fi-FI" dirty="0" err="1" smtClean="0"/>
              <a:t>inf</a:t>
            </a:r>
            <a:r>
              <a:rPr lang="fi-FI" dirty="0" smtClean="0"/>
              <a:t> el</a:t>
            </a:r>
          </a:p>
          <a:p>
            <a:r>
              <a:rPr lang="fi-FI" dirty="0" smtClean="0"/>
              <a:t>4.10.2023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4400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Fulminantti</a:t>
            </a:r>
            <a:r>
              <a:rPr lang="fi-FI" dirty="0" smtClean="0"/>
              <a:t> CDI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C.difficile</a:t>
            </a:r>
            <a:r>
              <a:rPr lang="fi-FI" dirty="0" smtClean="0"/>
              <a:t> infektioita Suomessa vuosittain n.5000-6000</a:t>
            </a:r>
          </a:p>
          <a:p>
            <a:r>
              <a:rPr lang="fi-FI" dirty="0" smtClean="0"/>
              <a:t>Arvioilta 3-8 % </a:t>
            </a:r>
            <a:r>
              <a:rPr lang="fi-FI" dirty="0" err="1" smtClean="0"/>
              <a:t>fulminantteja</a:t>
            </a:r>
            <a:endParaRPr lang="fi-FI" dirty="0" smtClean="0"/>
          </a:p>
          <a:p>
            <a:r>
              <a:rPr lang="fi-FI" dirty="0" smtClean="0"/>
              <a:t>Vaikea </a:t>
            </a:r>
            <a:r>
              <a:rPr lang="fi-FI" dirty="0" err="1" smtClean="0"/>
              <a:t>hypotensio</a:t>
            </a:r>
            <a:r>
              <a:rPr lang="fi-FI" dirty="0" smtClean="0"/>
              <a:t>, </a:t>
            </a:r>
            <a:r>
              <a:rPr lang="fi-FI" dirty="0" err="1" smtClean="0"/>
              <a:t>oliguria</a:t>
            </a:r>
            <a:r>
              <a:rPr lang="fi-FI" dirty="0" smtClean="0"/>
              <a:t>, toksinen </a:t>
            </a:r>
            <a:r>
              <a:rPr lang="fi-FI" dirty="0" err="1" smtClean="0"/>
              <a:t>megakolon</a:t>
            </a:r>
            <a:r>
              <a:rPr lang="fi-FI" dirty="0" smtClean="0"/>
              <a:t>, suolilama ja suoliperforaation uhka</a:t>
            </a:r>
          </a:p>
          <a:p>
            <a:r>
              <a:rPr lang="fi-FI" dirty="0" smtClean="0"/>
              <a:t>35 % kuoleman riski</a:t>
            </a:r>
          </a:p>
          <a:p>
            <a:r>
              <a:rPr lang="fi-FI" dirty="0"/>
              <a:t>P</a:t>
            </a:r>
            <a:r>
              <a:rPr lang="fi-FI" dirty="0" smtClean="0"/>
              <a:t>äivystysleikkaus (</a:t>
            </a:r>
            <a:r>
              <a:rPr lang="fi-FI" dirty="0" err="1" smtClean="0"/>
              <a:t>kolektomia</a:t>
            </a:r>
            <a:r>
              <a:rPr lang="fi-FI" dirty="0" smtClean="0"/>
              <a:t> ja </a:t>
            </a:r>
            <a:r>
              <a:rPr lang="fi-FI" dirty="0" err="1" smtClean="0"/>
              <a:t>ileostooma</a:t>
            </a:r>
            <a:r>
              <a:rPr lang="fi-FI" dirty="0" smtClean="0"/>
              <a:t>) hengenpelastava toimenpide</a:t>
            </a:r>
          </a:p>
          <a:p>
            <a:r>
              <a:rPr lang="fi-FI" dirty="0" smtClean="0"/>
              <a:t>Leikkauspäätös ennen monielinvaurion syntymistä  </a:t>
            </a:r>
            <a:endParaRPr lang="fi-F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056" y="4630110"/>
            <a:ext cx="2874818" cy="215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75" y="748160"/>
            <a:ext cx="3104725" cy="201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46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6" y="1521434"/>
            <a:ext cx="11436558" cy="5095497"/>
          </a:xfrm>
          <a:prstGeom prst="rect">
            <a:avLst/>
          </a:prstGeom>
        </p:spPr>
      </p:pic>
      <p:sp>
        <p:nvSpPr>
          <p:cNvPr id="3" name="Otsikko 3"/>
          <p:cNvSpPr txBox="1">
            <a:spLocks/>
          </p:cNvSpPr>
          <p:nvPr/>
        </p:nvSpPr>
        <p:spPr>
          <a:xfrm>
            <a:off x="389311" y="408216"/>
            <a:ext cx="4149437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b="1" dirty="0" smtClean="0"/>
              <a:t>OYS Antibiootti 2023</a:t>
            </a:r>
            <a:endParaRPr lang="fi-FI" sz="3600" b="1" dirty="0"/>
          </a:p>
        </p:txBody>
      </p:sp>
      <p:sp>
        <p:nvSpPr>
          <p:cNvPr id="4" name="Suorakulmio 3"/>
          <p:cNvSpPr/>
          <p:nvPr/>
        </p:nvSpPr>
        <p:spPr>
          <a:xfrm>
            <a:off x="6875164" y="629815"/>
            <a:ext cx="3861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smtClean="0"/>
              <a:t>Lopeta muu antibiootti, jos mahdollista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5542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Uusiutuva CDI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83" y="2124076"/>
            <a:ext cx="10580717" cy="3969151"/>
          </a:xfrm>
          <a:prstGeom prst="rect">
            <a:avLst/>
          </a:prstGeom>
        </p:spPr>
      </p:pic>
      <p:sp>
        <p:nvSpPr>
          <p:cNvPr id="4" name="Otsikko 3"/>
          <p:cNvSpPr txBox="1">
            <a:spLocks/>
          </p:cNvSpPr>
          <p:nvPr/>
        </p:nvSpPr>
        <p:spPr>
          <a:xfrm>
            <a:off x="7297187" y="69659"/>
            <a:ext cx="4149437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b="1" dirty="0" smtClean="0"/>
              <a:t>OYS Antibiootti 2023</a:t>
            </a:r>
            <a:endParaRPr lang="fi-FI" sz="3600" b="1" dirty="0"/>
          </a:p>
        </p:txBody>
      </p:sp>
    </p:spTree>
    <p:extLst>
      <p:ext uri="{BB962C8B-B14F-4D97-AF65-F5344CB8AC3E}">
        <p14:creationId xmlns:p14="http://schemas.microsoft.com/office/powerpoint/2010/main" val="244694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Uusiutuva CDI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85" y="1871557"/>
            <a:ext cx="9881426" cy="4682892"/>
          </a:xfrm>
          <a:prstGeom prst="rect">
            <a:avLst/>
          </a:prstGeom>
        </p:spPr>
      </p:pic>
      <p:sp>
        <p:nvSpPr>
          <p:cNvPr id="4" name="Otsikko 3"/>
          <p:cNvSpPr txBox="1">
            <a:spLocks/>
          </p:cNvSpPr>
          <p:nvPr/>
        </p:nvSpPr>
        <p:spPr>
          <a:xfrm>
            <a:off x="7297187" y="69659"/>
            <a:ext cx="4149437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b="1" dirty="0" smtClean="0"/>
              <a:t>OYS Antibiootti 2023</a:t>
            </a:r>
            <a:endParaRPr lang="fi-FI" sz="3600" b="1" dirty="0"/>
          </a:p>
        </p:txBody>
      </p:sp>
    </p:spTree>
    <p:extLst>
      <p:ext uri="{BB962C8B-B14F-4D97-AF65-F5344CB8AC3E}">
        <p14:creationId xmlns:p14="http://schemas.microsoft.com/office/powerpoint/2010/main" val="489066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36" y="609571"/>
            <a:ext cx="7392432" cy="537285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194" y="6128601"/>
            <a:ext cx="981212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95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91" y="1788226"/>
            <a:ext cx="6944078" cy="4376079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740" y="905714"/>
            <a:ext cx="3515216" cy="447737"/>
          </a:xfrm>
          <a:prstGeom prst="rect">
            <a:avLst/>
          </a:prstGeom>
        </p:spPr>
      </p:pic>
      <p:sp>
        <p:nvSpPr>
          <p:cNvPr id="4" name="Ellipsi 3"/>
          <p:cNvSpPr/>
          <p:nvPr/>
        </p:nvSpPr>
        <p:spPr>
          <a:xfrm>
            <a:off x="612191" y="5303519"/>
            <a:ext cx="4633140" cy="4405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6" name="Suora yhdysviiva 5"/>
          <p:cNvCxnSpPr/>
          <p:nvPr/>
        </p:nvCxnSpPr>
        <p:spPr>
          <a:xfrm>
            <a:off x="789710" y="6164305"/>
            <a:ext cx="5611090" cy="8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475" y="155551"/>
            <a:ext cx="5239481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14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239268"/>
            <a:ext cx="9133981" cy="5937087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559" y="170985"/>
            <a:ext cx="3515216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31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85" y="2065252"/>
            <a:ext cx="10909073" cy="229893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559" y="170985"/>
            <a:ext cx="3515216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38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47" y="658111"/>
            <a:ext cx="10391101" cy="5451743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559" y="170985"/>
            <a:ext cx="3515216" cy="447737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1055715" y="1928552"/>
            <a:ext cx="2826329" cy="4192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/>
          <p:cNvSpPr/>
          <p:nvPr/>
        </p:nvSpPr>
        <p:spPr>
          <a:xfrm>
            <a:off x="1055714" y="5090159"/>
            <a:ext cx="2951021" cy="4192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8170559" y="4770695"/>
            <a:ext cx="2079034" cy="4192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2593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624" y="407072"/>
            <a:ext cx="7495736" cy="318665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745" y="3955332"/>
            <a:ext cx="8502206" cy="781452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745" y="5271542"/>
            <a:ext cx="8909072" cy="672058"/>
          </a:xfrm>
          <a:prstGeom prst="rect">
            <a:avLst/>
          </a:prstGeom>
        </p:spPr>
      </p:pic>
      <p:cxnSp>
        <p:nvCxnSpPr>
          <p:cNvPr id="9" name="Suora yhdysviiva 8"/>
          <p:cNvCxnSpPr/>
          <p:nvPr/>
        </p:nvCxnSpPr>
        <p:spPr>
          <a:xfrm flipV="1">
            <a:off x="4670969" y="5586791"/>
            <a:ext cx="3924391" cy="415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/>
        </p:nvCxnSpPr>
        <p:spPr>
          <a:xfrm flipV="1">
            <a:off x="1394794" y="2576945"/>
            <a:ext cx="4216297" cy="13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/>
        </p:nvCxnSpPr>
        <p:spPr>
          <a:xfrm flipV="1">
            <a:off x="1971742" y="4206240"/>
            <a:ext cx="5035887" cy="207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796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Sidonnaisuudet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Tillots</a:t>
            </a:r>
            <a:r>
              <a:rPr lang="fi-FI" dirty="0" smtClean="0"/>
              <a:t> Pharma AB (kouluttajana koulutustilaisuudessa)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2543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Clostridioides</a:t>
            </a:r>
            <a:r>
              <a:rPr lang="fi-FI" dirty="0" smtClean="0"/>
              <a:t> </a:t>
            </a:r>
            <a:r>
              <a:rPr lang="fi-FI" dirty="0" err="1" smtClean="0"/>
              <a:t>difficile</a:t>
            </a:r>
            <a:r>
              <a:rPr lang="fi-FI" smtClean="0"/>
              <a:t>-potilaan kotisiivous</a:t>
            </a:r>
            <a:endParaRPr lang="fi-FI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" y="1574309"/>
            <a:ext cx="11489378" cy="492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88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CDI: hoitovaihtoehtojen kustannukset potilaalle ja </a:t>
            </a:r>
            <a:r>
              <a:rPr lang="fi-FI" dirty="0" err="1" smtClean="0"/>
              <a:t>Pohteelle</a:t>
            </a:r>
            <a:r>
              <a:rPr lang="fi-FI" dirty="0" smtClean="0"/>
              <a:t> (26.9.2023)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 dirty="0" err="1" smtClean="0"/>
              <a:t>Metronidatsoli</a:t>
            </a:r>
            <a:r>
              <a:rPr lang="fi-FI" dirty="0" smtClean="0"/>
              <a:t> 400 mg x 3  10 vrk </a:t>
            </a:r>
            <a:r>
              <a:rPr lang="fi-FI" b="1" dirty="0" smtClean="0"/>
              <a:t>7.05 €</a:t>
            </a:r>
            <a:r>
              <a:rPr lang="fi-FI" dirty="0" smtClean="0"/>
              <a:t> (hinta korvattuna) </a:t>
            </a:r>
          </a:p>
          <a:p>
            <a:r>
              <a:rPr lang="fi-FI" b="1" dirty="0" err="1" smtClean="0"/>
              <a:t>Vankomysiini</a:t>
            </a:r>
            <a:r>
              <a:rPr lang="fi-FI" dirty="0" smtClean="0"/>
              <a:t> 125 mg x 4 10 vrk  </a:t>
            </a:r>
            <a:r>
              <a:rPr lang="fi-FI" b="1" dirty="0" smtClean="0"/>
              <a:t>151.76 €</a:t>
            </a:r>
            <a:r>
              <a:rPr lang="fi-FI" dirty="0" smtClean="0"/>
              <a:t> (hinta korvattuna)</a:t>
            </a:r>
          </a:p>
          <a:p>
            <a:r>
              <a:rPr lang="fi-FI" b="1" dirty="0" err="1" smtClean="0"/>
              <a:t>Fidaksomisiini</a:t>
            </a:r>
            <a:r>
              <a:rPr lang="fi-FI" dirty="0" smtClean="0"/>
              <a:t> 200 mg x 2 10 vrk </a:t>
            </a:r>
            <a:r>
              <a:rPr lang="fi-FI" b="1" dirty="0"/>
              <a:t>1850.93 € , </a:t>
            </a:r>
            <a:r>
              <a:rPr lang="fi-FI" b="1" dirty="0" smtClean="0"/>
              <a:t>mutta </a:t>
            </a:r>
            <a:r>
              <a:rPr lang="fi-FI" b="1" dirty="0"/>
              <a:t>reseptimerkinnällä 592.16 € </a:t>
            </a:r>
            <a:r>
              <a:rPr lang="fi-FI" dirty="0" smtClean="0"/>
              <a:t>(=lääkekatto vuonna 2023)</a:t>
            </a:r>
          </a:p>
          <a:p>
            <a:endParaRPr lang="fi-FI" dirty="0" smtClean="0"/>
          </a:p>
          <a:p>
            <a:r>
              <a:rPr lang="fi-FI" b="1" dirty="0" err="1" smtClean="0"/>
              <a:t>Betslotoksumabi</a:t>
            </a:r>
            <a:r>
              <a:rPr lang="fi-FI" dirty="0"/>
              <a:t> </a:t>
            </a:r>
            <a:r>
              <a:rPr lang="fi-FI" dirty="0" smtClean="0"/>
              <a:t>3600 €, </a:t>
            </a:r>
            <a:r>
              <a:rPr lang="fi-FI" b="1" dirty="0" err="1" smtClean="0"/>
              <a:t>Pohde</a:t>
            </a:r>
            <a:r>
              <a:rPr lang="fi-FI" b="1" dirty="0" smtClean="0"/>
              <a:t> 2200 €</a:t>
            </a:r>
          </a:p>
          <a:p>
            <a:endParaRPr lang="fi-FI" b="1" dirty="0"/>
          </a:p>
          <a:p>
            <a:r>
              <a:rPr lang="fi-FI" b="1"/>
              <a:t>Ulosteensiirto </a:t>
            </a:r>
            <a:r>
              <a:rPr lang="fi-FI" b="1" smtClean="0"/>
              <a:t>&lt; 2000 </a:t>
            </a:r>
            <a:r>
              <a:rPr lang="fi-FI" b="1" dirty="0"/>
              <a:t>€</a:t>
            </a:r>
            <a:endParaRPr lang="fi-FI" b="1" dirty="0" smtClean="0"/>
          </a:p>
          <a:p>
            <a:endParaRPr lang="fi-FI" b="1" dirty="0" smtClean="0"/>
          </a:p>
          <a:p>
            <a:r>
              <a:rPr lang="fi-FI" b="1" dirty="0" smtClean="0"/>
              <a:t>Tulevaisuudessa ulostepankki?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72683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Clostridioides</a:t>
            </a:r>
            <a:r>
              <a:rPr lang="fi-FI" dirty="0" smtClean="0"/>
              <a:t> </a:t>
            </a:r>
            <a:r>
              <a:rPr lang="fi-FI" dirty="0" err="1" smtClean="0"/>
              <a:t>difficile</a:t>
            </a:r>
            <a:r>
              <a:rPr lang="fi-FI" dirty="0" smtClean="0"/>
              <a:t> (CDI)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Itiöitä muodostava </a:t>
            </a:r>
            <a:r>
              <a:rPr lang="fi-FI" dirty="0" err="1" smtClean="0"/>
              <a:t>grampositiivinen</a:t>
            </a:r>
            <a:r>
              <a:rPr lang="fi-FI" dirty="0" smtClean="0"/>
              <a:t> </a:t>
            </a:r>
            <a:r>
              <a:rPr lang="fi-FI" dirty="0" err="1" smtClean="0"/>
              <a:t>anaerobibakteeri</a:t>
            </a:r>
            <a:endParaRPr lang="fi-FI" dirty="0" smtClean="0"/>
          </a:p>
          <a:p>
            <a:r>
              <a:rPr lang="fi-FI" dirty="0" smtClean="0"/>
              <a:t>Imeväisistä suuri osa oireettomia kantajia</a:t>
            </a:r>
          </a:p>
          <a:p>
            <a:r>
              <a:rPr lang="fi-FI" dirty="0" smtClean="0"/>
              <a:t>Aikuisista 3 % kantajia</a:t>
            </a:r>
          </a:p>
          <a:p>
            <a:r>
              <a:rPr lang="fi-FI" dirty="0" smtClean="0"/>
              <a:t>Osa kannoista tuottaa toksiineja </a:t>
            </a:r>
          </a:p>
          <a:p>
            <a:r>
              <a:rPr lang="fi-FI" dirty="0" smtClean="0"/>
              <a:t>Toksiinit myrkyllisiä ja niiden erittyminen aikaansaa ripulin</a:t>
            </a:r>
          </a:p>
          <a:p>
            <a:r>
              <a:rPr lang="fi-FI" dirty="0" smtClean="0"/>
              <a:t>Tärkein mikrobilääkehoitoon liittyvän ripulin aiheuttaja</a:t>
            </a:r>
          </a:p>
          <a:p>
            <a:r>
              <a:rPr lang="fi-FI" dirty="0" smtClean="0"/>
              <a:t>Eniten </a:t>
            </a:r>
            <a:r>
              <a:rPr lang="fi-FI" dirty="0" err="1" smtClean="0"/>
              <a:t>kefalosporiinien</a:t>
            </a:r>
            <a:r>
              <a:rPr lang="fi-FI" dirty="0" smtClean="0"/>
              <a:t>, </a:t>
            </a:r>
            <a:r>
              <a:rPr lang="fi-FI" dirty="0" err="1" smtClean="0"/>
              <a:t>fluorokinolonien</a:t>
            </a:r>
            <a:r>
              <a:rPr lang="fi-FI" dirty="0" smtClean="0"/>
              <a:t> ja </a:t>
            </a:r>
            <a:r>
              <a:rPr lang="fi-FI" dirty="0" err="1" smtClean="0"/>
              <a:t>klindamysiinin</a:t>
            </a:r>
            <a:r>
              <a:rPr lang="fi-FI" dirty="0" smtClean="0"/>
              <a:t> käytön yhteydessä</a:t>
            </a:r>
          </a:p>
          <a:p>
            <a:r>
              <a:rPr lang="fi-FI" dirty="0" smtClean="0"/>
              <a:t>Infektion kehittymiselle keskeistä antibioottien käyttö ja </a:t>
            </a:r>
            <a:r>
              <a:rPr lang="fi-FI" dirty="0" err="1" smtClean="0"/>
              <a:t>C.difficile</a:t>
            </a:r>
            <a:r>
              <a:rPr lang="fi-FI" dirty="0" smtClean="0"/>
              <a:t> bakteerien tai itiöiden nieleminen</a:t>
            </a:r>
          </a:p>
          <a:p>
            <a:r>
              <a:rPr lang="fi-FI" dirty="0" smtClean="0"/>
              <a:t>Itiöt saadaan useimmiten kosketustartuntana pinnoilta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69" y="248257"/>
            <a:ext cx="3583039" cy="22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3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uvahaun tulos haulle clostridium difficile infectio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705350" y="838729"/>
            <a:ext cx="189547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68" y="1641442"/>
            <a:ext cx="5978289" cy="455030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1" y="0"/>
            <a:ext cx="5811865" cy="6858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6340" y="6313732"/>
            <a:ext cx="4191585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Taudinkuva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Vaihtelee oireettomuudesta rajuun, henkeä uhkaavaan </a:t>
            </a:r>
          </a:p>
          <a:p>
            <a:r>
              <a:rPr lang="fi-FI" dirty="0" smtClean="0"/>
              <a:t>Vetinen, vihertävä ripuli, vatsakivut, kuume, tulehdusarvojen (CRP ja </a:t>
            </a:r>
            <a:r>
              <a:rPr lang="fi-FI" dirty="0" err="1" smtClean="0"/>
              <a:t>leuk</a:t>
            </a:r>
            <a:r>
              <a:rPr lang="fi-FI" dirty="0" smtClean="0"/>
              <a:t>) merkittävä suureneminen</a:t>
            </a:r>
          </a:p>
          <a:p>
            <a:r>
              <a:rPr lang="fi-FI" dirty="0" err="1" smtClean="0"/>
              <a:t>Pseudomembranoottinen</a:t>
            </a:r>
            <a:r>
              <a:rPr lang="fi-FI" dirty="0" smtClean="0"/>
              <a:t> </a:t>
            </a:r>
            <a:r>
              <a:rPr lang="fi-FI" dirty="0" err="1" smtClean="0"/>
              <a:t>koliitti</a:t>
            </a:r>
            <a:r>
              <a:rPr lang="fi-FI" dirty="0" smtClean="0"/>
              <a:t>, johon osalla liittyy veriripuli</a:t>
            </a:r>
          </a:p>
          <a:p>
            <a:r>
              <a:rPr lang="fi-FI" dirty="0" smtClean="0"/>
              <a:t>Toksinen </a:t>
            </a:r>
            <a:r>
              <a:rPr lang="fi-FI" dirty="0" err="1" smtClean="0"/>
              <a:t>megakolon</a:t>
            </a:r>
            <a:r>
              <a:rPr lang="fi-FI" dirty="0" smtClean="0"/>
              <a:t>, johon liittyy merkittävä kuolleisuus</a:t>
            </a:r>
          </a:p>
          <a:p>
            <a:r>
              <a:rPr lang="fi-FI" dirty="0" smtClean="0"/>
              <a:t>Ensimmäisen episodin jälkeen CDI uusii 25 %:lla </a:t>
            </a:r>
            <a:endParaRPr lang="fi-FI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629" y="4772957"/>
            <a:ext cx="23622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808" y="4772957"/>
            <a:ext cx="1927101" cy="192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951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Itämisaika antibiootin jälkeen vuorokausia-useita viikkoja</a:t>
            </a:r>
          </a:p>
          <a:p>
            <a:r>
              <a:rPr lang="fi-FI" dirty="0" smtClean="0"/>
              <a:t>Osa kannoista ”ärhäkämpiä”: tuottavat reilusti toksiineja ja itiöitä</a:t>
            </a:r>
          </a:p>
          <a:p>
            <a:r>
              <a:rPr lang="fi-FI" dirty="0" smtClean="0"/>
              <a:t>Vaikeimmat tautimuodot vanhusväestöllä </a:t>
            </a:r>
          </a:p>
          <a:p>
            <a:endParaRPr lang="fi-FI" dirty="0" smtClean="0"/>
          </a:p>
          <a:p>
            <a:r>
              <a:rPr lang="fi-FI" dirty="0" err="1" smtClean="0"/>
              <a:t>C.difficile</a:t>
            </a:r>
            <a:r>
              <a:rPr lang="fi-FI" dirty="0" smtClean="0"/>
              <a:t> O27: tuottaa monikertaisesti toksiineja ja runsaasti itiöitä</a:t>
            </a:r>
          </a:p>
          <a:p>
            <a:r>
              <a:rPr lang="fi-FI" dirty="0" smtClean="0"/>
              <a:t>Rajumpi taudinkuva</a:t>
            </a:r>
          </a:p>
          <a:p>
            <a:r>
              <a:rPr lang="fi-FI" dirty="0" smtClean="0"/>
              <a:t>Uusiutumisriski suurempi</a:t>
            </a:r>
          </a:p>
          <a:p>
            <a:r>
              <a:rPr lang="fi-FI" dirty="0" smtClean="0"/>
              <a:t>Vastustuskykyinen </a:t>
            </a:r>
            <a:r>
              <a:rPr lang="fi-FI" dirty="0" err="1" smtClean="0"/>
              <a:t>fluorokinoloneille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5627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Diagnostiikka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Ulosteesta toksiinin määritys F-</a:t>
            </a:r>
            <a:r>
              <a:rPr lang="fi-FI" dirty="0" err="1" smtClean="0"/>
              <a:t>CldTNh</a:t>
            </a:r>
            <a:r>
              <a:rPr lang="fi-FI" dirty="0" smtClean="0"/>
              <a:t> (ulosteen </a:t>
            </a:r>
            <a:r>
              <a:rPr lang="fi-FI" dirty="0" err="1" smtClean="0"/>
              <a:t>Clostridioides</a:t>
            </a:r>
            <a:r>
              <a:rPr lang="fi-FI" dirty="0" smtClean="0"/>
              <a:t> </a:t>
            </a:r>
            <a:r>
              <a:rPr lang="fi-FI" dirty="0" err="1" smtClean="0"/>
              <a:t>difficile</a:t>
            </a:r>
            <a:r>
              <a:rPr lang="fi-FI" dirty="0" smtClean="0"/>
              <a:t> toksiinin nukleiinihapon määritys)</a:t>
            </a:r>
          </a:p>
          <a:p>
            <a:endParaRPr lang="fi-FI" dirty="0"/>
          </a:p>
          <a:p>
            <a:r>
              <a:rPr lang="fi-FI" dirty="0" smtClean="0"/>
              <a:t>Näyte otetaan ripuloivalta potilaalta</a:t>
            </a:r>
          </a:p>
          <a:p>
            <a:r>
              <a:rPr lang="fi-FI" dirty="0" smtClean="0"/>
              <a:t>Ei seulontanäyte eikä hoidon tuloksen seurantaan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1074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Toistuva </a:t>
            </a:r>
            <a:r>
              <a:rPr lang="fi-FI" dirty="0" err="1" smtClean="0"/>
              <a:t>Clostridioides</a:t>
            </a:r>
            <a:r>
              <a:rPr lang="fi-FI" dirty="0" smtClean="0"/>
              <a:t> </a:t>
            </a:r>
            <a:r>
              <a:rPr lang="fi-FI" dirty="0" err="1" smtClean="0"/>
              <a:t>difficile</a:t>
            </a:r>
            <a:r>
              <a:rPr lang="fi-FI" dirty="0" smtClean="0"/>
              <a:t> (CDI)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Ensimmäisen episodin jälkeen infektio uusii 25 %:lla potilaista</a:t>
            </a:r>
          </a:p>
          <a:p>
            <a:r>
              <a:rPr lang="fi-FI" dirty="0" smtClean="0"/>
              <a:t>Ja n. 40-50 %:</a:t>
            </a:r>
            <a:r>
              <a:rPr lang="fi-FI" dirty="0" err="1" smtClean="0"/>
              <a:t>lla</a:t>
            </a:r>
            <a:r>
              <a:rPr lang="fi-FI" dirty="0" smtClean="0"/>
              <a:t>, jos infektio on jo kertaalleen uusiutunut</a:t>
            </a:r>
          </a:p>
          <a:p>
            <a:r>
              <a:rPr lang="fi-FI" dirty="0" smtClean="0"/>
              <a:t>Uusiutuminen useimmiten 2 viikkoa hoidon loppumisesta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5832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CDI:n uusiutumisen riskitekijät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Ikä yli 65-vuotta (tärkein riskitekijä)</a:t>
            </a:r>
          </a:p>
          <a:p>
            <a:r>
              <a:rPr lang="fi-FI" dirty="0" smtClean="0"/>
              <a:t>Aiempi CDI</a:t>
            </a:r>
          </a:p>
          <a:p>
            <a:r>
              <a:rPr lang="fi-FI" dirty="0" smtClean="0"/>
              <a:t>Vaikea CDI</a:t>
            </a:r>
          </a:p>
          <a:p>
            <a:r>
              <a:rPr lang="fi-FI" dirty="0" smtClean="0"/>
              <a:t>Sairaalahoito edeltävän 3 kk aikana</a:t>
            </a:r>
          </a:p>
          <a:p>
            <a:r>
              <a:rPr lang="fi-FI" dirty="0" smtClean="0"/>
              <a:t>Muuhun kuin CDI:n hoitoon tarkoitetun antibiootin käyttö CDI:n hoidon aikana tai 3 kk:n aikana sen jälkeen </a:t>
            </a:r>
          </a:p>
          <a:p>
            <a:r>
              <a:rPr lang="fi-FI" dirty="0" err="1" smtClean="0"/>
              <a:t>Immunosuppressio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6466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oulutusmateriaali (sisältötyyppi)" ma:contentTypeID="0x010100E993358E494F344F8D6048E76D09AF020A007628AA875F93584E8BFB272C4723E035" ma:contentTypeVersion="51" ma:contentTypeDescription="" ma:contentTypeScope="" ma:versionID="13000959c0f6843a30fd9fccf4aad81d">
  <xsd:schema xmlns:xsd="http://www.w3.org/2001/XMLSchema" xmlns:xs="http://www.w3.org/2001/XMLSchema" xmlns:p="http://schemas.microsoft.com/office/2006/metadata/properties" xmlns:ns1="http://schemas.microsoft.com/sharepoint/v3" xmlns:ns2="0af04246-5dcb-4e38-b8a1-4adaeb368127" xmlns:ns3="d3e50268-7799-48af-83c3-9a9b063078bc" targetNamespace="http://schemas.microsoft.com/office/2006/metadata/properties" ma:root="true" ma:fieldsID="25e210337e4485dc95c5e8087b813b2b" ns1:_="" ns2:_="" ns3:_="">
    <xsd:import namespace="http://schemas.microsoft.com/sharepoint/v3"/>
    <xsd:import namespace="0af04246-5dcb-4e38-b8a1-4adaeb368127"/>
    <xsd:import namespace="d3e50268-7799-48af-83c3-9a9b063078bc"/>
    <xsd:element name="properties">
      <xsd:complexType>
        <xsd:sequence>
          <xsd:element name="documentManagement">
            <xsd:complexType>
              <xsd:all>
                <xsd:element ref="ns2:Erittäin_x0020_tärkeä_x002c__x0020__x0020_kriittinen_x0020_tai_x0020_päivystysdokumentti" minOccurs="0"/>
                <xsd:element ref="ns2:Dokumentin_x0020_sisällöstä_x0020_vastaava_x0028_t_x0029__x0020__x002f__x0020_asiantuntija_x0028_t_x0029_"/>
                <xsd:element ref="ns2:Dokumjentin_x0020_hyväksyjä"/>
                <xsd:element ref="ns2:Turvallisuustietoisku" minOccurs="0"/>
                <xsd:element ref="ns1:Language" minOccurs="0"/>
                <xsd:element ref="ns3:Julkaise_x0020_extranetissa" minOccurs="0"/>
                <xsd:element ref="ns3:Julkaise_x0020_internetissä" minOccurs="0"/>
                <xsd:element ref="ns3:Julkaise_x0020_intranetissa" minOccurs="0"/>
                <xsd:element ref="ns3:cd9fa66b05f24776892a63c6fb772e2f" minOccurs="0"/>
                <xsd:element ref="ns3:n20b6b3d9a8f4638937a9d1d1dec5738" minOccurs="0"/>
                <xsd:element ref="ns3:ab42df24dbb04f55bc336c85f92eff00" minOccurs="0"/>
                <xsd:element ref="ns3:_dlc_DocId" minOccurs="0"/>
                <xsd:element ref="ns3:_dlc_DocIdUrl" minOccurs="0"/>
                <xsd:element ref="ns3:_dlc_DocIdPersistId" minOccurs="0"/>
                <xsd:element ref="ns3:p1983d610e0d4731a3788cc4c5855e1b" minOccurs="0"/>
                <xsd:element ref="ns3:TaxCatchAll" minOccurs="0"/>
                <xsd:element ref="ns3:n8b7dceb557a4bd5a6f48e1feceef73f" minOccurs="0"/>
                <xsd:element ref="ns2:Koulutuksen_x0020_ajankohta" minOccurs="0"/>
                <xsd:element ref="ns3:TaxCatchAllLabel" minOccurs="0"/>
                <xsd:element ref="ns3:dcbcdd319c9d484f9dc5161892e5c0c3" minOccurs="0"/>
                <xsd:element ref="ns3:bad6acabb1c24909a1a688c49f883f4d" minOccurs="0"/>
                <xsd:element ref="ns3:Julkaistu_x0020_internetiin" minOccurs="0"/>
                <xsd:element ref="ns3:Julkaistu_x0020_intranetiin" minOccurs="0"/>
                <xsd:element ref="ns3:Julkisuus"/>
                <xsd:element ref="ns3:Viittaus_x0020_aiempaan_x0020_dokumentaatioon" minOccurs="0"/>
                <xsd:element ref="ns3:DokumenttienJarjestysnro" minOccurs="0"/>
                <xsd:element ref="ns3:p29133bec810493ea0a0db9a40008070" minOccurs="0"/>
                <xsd:element ref="ns3:dcbfe2a265e14726b4e3bf442009874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2" nillable="true" ma:displayName="Language" ma:default="Finnish (Finland)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04246-5dcb-4e38-b8a1-4adaeb368127" elementFormDefault="qualified">
    <xsd:import namespace="http://schemas.microsoft.com/office/2006/documentManagement/types"/>
    <xsd:import namespace="http://schemas.microsoft.com/office/infopath/2007/PartnerControls"/>
    <xsd:element name="Erittäin_x0020_tärkeä_x002c__x0020__x0020_kriittinen_x0020_tai_x0020_päivystysdokumentti" ma:index="6" nillable="true" ma:displayName="Erittäin tärkeä,  kriittinen tai päivystyksellinen dokumentti" ma:default="0" ma:description="Valitse 'Kyllä' jos tämä dokumentti on potilaan hoidossa tai muussa toiminnassa erityisen tärkeä dokumentti." ma:internalName="Eritt_x00e4_in_x0020_t_x00e4_rke_x00e4__x002C__x0020__x0020_kriittinen_x0020_tai_x0020_p_x00e4_ivystysdokumentti">
      <xsd:simpleType>
        <xsd:restriction base="dms:Boolean"/>
      </xsd:simpleType>
    </xsd:element>
    <xsd:element name="Dokumentin_x0020_sisällöstä_x0020_vastaava_x0028_t_x0029__x0020__x002f__x0020_asiantuntija_x0028_t_x0029_" ma:index="9" ma:displayName="Dokumentin sisällöstä vastaava(t) / asiantuntija(t) + intraan tallentaja" ma:description="" ma:list="UserInfo" ma:SharePointGroup="0" ma:internalName="Dokumentin_x0020_sis_x00e4_ll_x00f6_st_x00e4__x0020_vastaava_x0028_t_x0029__x0020__x002F__x0020_asiantuntija_x0028_t_x0029_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jentin_x0020_hyväksyjä" ma:index="10" ma:displayName="Dokumentin hyväksyjä(t)" ma:description="" ma:list="UserInfo" ma:SharePointGroup="0" ma:internalName="Dokumjentin_x0020_hyv_x00e4_ksyj_x00e4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urvallisuustietoisku" ma:index="11" nillable="true" ma:displayName="Turvallisuustietoisku" ma:default="0" ma:description="Valitse tämä, jos haluat dokumentin myös turvallisuustietoiskuksi" ma:internalName="Turvallisuustietoisku">
      <xsd:simpleType>
        <xsd:restriction base="dms:Boolean"/>
      </xsd:simpleType>
    </xsd:element>
    <xsd:element name="Koulutuksen_x0020_ajankohta" ma:index="30" nillable="true" ma:displayName="Koulutuksen ajankohta" ma:description="" ma:format="DateTime" ma:internalName="Koulutuksen_x0020_ajankoht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50268-7799-48af-83c3-9a9b063078bc" elementFormDefault="qualified">
    <xsd:import namespace="http://schemas.microsoft.com/office/2006/documentManagement/types"/>
    <xsd:import namespace="http://schemas.microsoft.com/office/infopath/2007/PartnerControls"/>
    <xsd:element name="Julkaise_x0020_extranetissa" ma:index="13" nillable="true" ma:displayName="Julkaise extranetissa" ma:default="0" ma:internalName="Julkaise_x0020_extranetissa" ma:readOnly="false">
      <xsd:simpleType>
        <xsd:restriction base="dms:Boolean"/>
      </xsd:simpleType>
    </xsd:element>
    <xsd:element name="Julkaise_x0020_internetissä" ma:index="14" nillable="true" ma:displayName="Julkaise internetissä" ma:default="0" ma:internalName="Julkaise_x0020_internetiss_x00e4_">
      <xsd:simpleType>
        <xsd:restriction base="dms:Boolean"/>
      </xsd:simpleType>
    </xsd:element>
    <xsd:element name="Julkaise_x0020_intranetissa" ma:index="15" nillable="true" ma:displayName="Julkaise intranetissa" ma:default="1" ma:internalName="Julkaise_x0020_intranetissa">
      <xsd:simpleType>
        <xsd:restriction base="dms:Boolean"/>
      </xsd:simpleType>
    </xsd:element>
    <xsd:element name="cd9fa66b05f24776892a63c6fb772e2f" ma:index="17" ma:taxonomy="true" ma:internalName="cd9fa66b05f24776892a63c6fb772e2f" ma:taxonomyFieldName="Kohde_x002d__x0020__x002F__x0020_ty_x00f6_ntekij_x00e4_ryhm_x00e4_" ma:displayName="Kohde- / työntekijäryhmä" ma:readOnly="false" ma:fieldId="{cd9fa66b-05f2-4776-892a-63c6fb772e2f}" ma:sspId="fe7d6957-b623-48c5-941b-77be73948d87" ma:termSetId="92437ae2-e411-4fd9-8f78-058c0c7750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20b6b3d9a8f4638937a9d1d1dec5738" ma:index="20" ma:taxonomy="true" ma:internalName="n20b6b3d9a8f4638937a9d1d1dec5738" ma:taxonomyFieldName="Toiminnanohjausk_x00e4_sikirja" ma:displayName="Toimintakäsikirja" ma:default="" ma:fieldId="{720b6b3d-9a8f-4638-937a-9d1d1dec5738}" ma:sspId="fe7d6957-b623-48c5-941b-77be73948d87" ma:termSetId="b2a76c15-59d3-4770-9e61-030b81c17d0b" ma:anchorId="7a0b9d1c-55f5-4e60-a6b2-f4f552b9e672" ma:open="false" ma:isKeyword="false">
      <xsd:complexType>
        <xsd:sequence>
          <xsd:element ref="pc:Terms" minOccurs="0" maxOccurs="1"/>
        </xsd:sequence>
      </xsd:complexType>
    </xsd:element>
    <xsd:element name="ab42df24dbb04f55bc336c85f92eff00" ma:index="22" ma:taxonomy="true" ma:internalName="ab42df24dbb04f55bc336c85f92eff00" ma:taxonomyFieldName="Erikoisala" ma:displayName="Erikoisala" ma:readOnly="false" ma:fieldId="{ab42df24-dbb0-4f55-bc33-6c85f92eff00}" ma:sspId="fe7d6957-b623-48c5-941b-77be73948d87" ma:termSetId="bc9b3e2b-2b09-4002-8bda-2c461ace46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1983d610e0d4731a3788cc4c5855e1b" ma:index="26" ma:taxonomy="true" ma:internalName="p1983d610e0d4731a3788cc4c5855e1b" ma:taxonomyFieldName="Organisaatiotieto" ma:displayName="Organisaatiotieto" ma:readOnly="false" ma:fieldId="{91983d61-0e0d-4731-a378-8cc4c5855e1b}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description="" ma:hidden="true" ma:list="{b4597801-4ab2-4691-bc3c-e7fda2469729}" ma:internalName="TaxCatchAll" ma:showField="CatchAllData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8b7dceb557a4bd5a6f48e1feceef73f" ma:index="28" ma:taxonomy="true" ma:internalName="n8b7dceb557a4bd5a6f48e1feceef73f" ma:taxonomyFieldName="Koulutusmateriaali_x0020__x0028_sis_x00e4_lt_x00f6_tyypin_x0020_metatieto_x0029_" ma:displayName="Koulutusmateriaali" ma:readOnly="false" ma:fieldId="{78b7dceb-557a-4bd5-a6f4-8e1feceef73f}" ma:sspId="fe7d6957-b623-48c5-941b-77be73948d87" ma:termSetId="a5dadb34-a611-4200-aa10-4f3086e82c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1" nillable="true" ma:displayName="Taxonomy Catch All Column1" ma:description="" ma:hidden="true" ma:list="{b4597801-4ab2-4691-bc3c-e7fda2469729}" ma:internalName="TaxCatchAllLabel" ma:readOnly="true" ma:showField="CatchAllDataLabel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cbcdd319c9d484f9dc5161892e5c0c3" ma:index="33" nillable="true" ma:taxonomy="true" ma:internalName="dcbcdd319c9d484f9dc5161892e5c0c3" ma:taxonomyFieldName="Organisaatiotiedon_x0020_tarkennus_x0020_toiminnan_x0020_mukaan" ma:displayName="Toiminnan tarkennus" ma:fieldId="{dcbcdd31-9c9d-484f-9dc5-161892e5c0c3}" ma:sspId="fe7d6957-b623-48c5-941b-77be73948d87" ma:termSetId="9fd1f0cc-f021-46ef-91c7-e56805365b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d6acabb1c24909a1a688c49f883f4d" ma:index="34" ma:taxonomy="true" ma:internalName="bad6acabb1c24909a1a688c49f883f4d" ma:taxonomyFieldName="Kohdeorganisaatio" ma:displayName="Kohdeorganisaatio" ma:readOnly="false" ma:default="" ma:fieldId="{bad6acab-b1c2-4909-a1a6-88c49f883f4d}" ma:taxonomyMulti="true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tu_x0020_internetiin" ma:index="36" nillable="true" ma:displayName="Julkaistu internetiin" ma:default="0" ma:internalName="Julkaistu_x0020_internetiin">
      <xsd:simpleType>
        <xsd:restriction base="dms:Boolean"/>
      </xsd:simpleType>
    </xsd:element>
    <xsd:element name="Julkaistu_x0020_intranetiin" ma:index="37" nillable="true" ma:displayName="Julkaistu intranetiin" ma:default="0" ma:internalName="Julkaistu_x0020_intranetiin">
      <xsd:simpleType>
        <xsd:restriction base="dms:Boolean"/>
      </xsd:simpleType>
    </xsd:element>
    <xsd:element name="Julkisuus" ma:index="38" ma:displayName="Julkisuus" ma:default="Ei julkinen" ma:description="" ma:format="Dropdown" ma:internalName="Julkisuus" ma:readOnly="false">
      <xsd:simpleType>
        <xsd:restriction base="dms:Choice">
          <xsd:enumeration value="Julkinen"/>
          <xsd:enumeration value="Ei julkinen"/>
          <xsd:enumeration value="Salassa pidettävä"/>
        </xsd:restriction>
      </xsd:simpleType>
    </xsd:element>
    <xsd:element name="Viittaus_x0020_aiempaan_x0020_dokumentaatioon" ma:index="39" nillable="true" ma:displayName="Viittaus aiempaan dokumentaatioon" ma:description="Toisessa sisältötyypissä olevat aiemmat versiot tai nimi/tyyppi muuttunut. Voi käyttää myös jos alkuperäinen dokumentti ulkoisesta lähteestä." ma:format="Hyperlink" ma:internalName="Viittaus_x0020_aiempaan_x0020_dokumentaatioon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kumenttienJarjestysnro" ma:index="40" nillable="true" ma:displayName="DokumenttienJarjestysnro" ma:decimals="0" ma:description="Tällä metatiedolla voidaan lajitella dokumentit haluttuun järjestykseen" ma:internalName="DokumenttienJarjestysnro" ma:percentage="FALSE">
      <xsd:simpleType>
        <xsd:restriction base="dms:Number"/>
      </xsd:simpleType>
    </xsd:element>
    <xsd:element name="p29133bec810493ea0a0db9a40008070" ma:index="41" nillable="true" ma:taxonomy="true" ma:internalName="p29133bec810493ea0a0db9a40008070" ma:taxonomyFieldName="MEO" ma:displayName="MEO" ma:default="" ma:fieldId="{929133be-c810-493e-a0a0-db9a40008070}" ma:sspId="fe7d6957-b623-48c5-941b-77be73948d87" ma:termSetId="b2a76c15-59d3-4770-9e61-030b81c17d0b" ma:anchorId="968258ff-d532-407d-bbdf-30365d4d88fd" ma:open="false" ma:isKeyword="false">
      <xsd:complexType>
        <xsd:sequence>
          <xsd:element ref="pc:Terms" minOccurs="0" maxOccurs="1"/>
        </xsd:sequence>
      </xsd:complexType>
    </xsd:element>
    <xsd:element name="dcbfe2a265e14726b4e3bf442009874f" ma:index="43" nillable="true" ma:taxonomy="true" ma:internalName="dcbfe2a265e14726b4e3bf442009874f" ma:taxonomyFieldName="Kriisiviestint_x00e4_" ma:displayName="Kriisiviestintä" ma:default="" ma:fieldId="{dcbfe2a2-65e1-4726-b4e3-bf442009874f}" ma:sspId="fe7d6957-b623-48c5-941b-77be73948d87" ma:termSetId="5564fb1b-af91-4a4e-871a-61ffaa225bc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e7d6957-b623-48c5-941b-77be73948d87" ContentTypeId="0x010100E993358E494F344F8D6048E76D09AF020A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Finnish (Finland)</Language>
    <dcbcdd319c9d484f9dc5161892e5c0c3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Infektioiden torjunta</TermName>
          <TermId xmlns="http://schemas.microsoft.com/office/infopath/2007/PartnerControls">d1bdb641-a1c1-4abf-b66a-298a776eaddb</TermId>
        </TermInfo>
      </Terms>
    </dcbcdd319c9d484f9dc5161892e5c0c3>
    <Dokumentin_x0020_sisällöstä_x0020_vastaava_x0028_t_x0029__x0020__x002f__x0020_asiantuntija_x0028_t_x0029_ xmlns="0af04246-5dcb-4e38-b8a1-4adaeb368127">
      <UserInfo>
        <DisplayName>i:0#.w|oysnet\partante</DisplayName>
        <AccountId>1175</AccountId>
        <AccountType/>
      </UserInfo>
      <UserInfo>
        <DisplayName>i:0#.w|oysnet\holappjj</DisplayName>
        <AccountId>1652</AccountId>
        <AccountType/>
      </UserInfo>
    </Dokumentin_x0020_sisällöstä_x0020_vastaava_x0028_t_x0029__x0020__x002f__x0020_asiantuntija_x0028_t_x0029_>
    <n8b7dceb557a4bd5a6f48e1feceef73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Koulutuksen aineisto</TermName>
          <TermId xmlns="http://schemas.microsoft.com/office/infopath/2007/PartnerControls">2a72a094-566d-460a-879e-2a18b80594d3</TermId>
        </TermInfo>
      </Terms>
    </n8b7dceb557a4bd5a6f48e1feceef73f>
    <Koulutuksen_x0020_ajankohta xmlns="0af04246-5dcb-4e38-b8a1-4adaeb368127">2023-10-03T21:00:00+00:00</Koulutuksen_x0020_ajankohta>
    <p29133bec810493ea0a0db9a40008070 xmlns="d3e50268-7799-48af-83c3-9a9b063078bc">
      <Terms xmlns="http://schemas.microsoft.com/office/infopath/2007/PartnerControls"/>
    </p29133bec810493ea0a0db9a40008070>
    <Julkaise_x0020_intranetissa xmlns="d3e50268-7799-48af-83c3-9a9b063078bc">true</Julkaise_x0020_intranetissa>
    <cd9fa66b05f24776892a63c6fb772e2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Potilaan hoitoon osallistuva henkilöstö</TermName>
          <TermId xmlns="http://schemas.microsoft.com/office/infopath/2007/PartnerControls">21074a2b-1b44-417e-9c72-4d731d4c7a78</TermId>
        </TermInfo>
      </Terms>
    </cd9fa66b05f24776892a63c6fb772e2f>
    <bad6acabb1c24909a1a688c49f883f4d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Pohde</TermName>
          <TermId xmlns="http://schemas.microsoft.com/office/infopath/2007/PartnerControls">3bd1eb7d-6289-427a-a46c-d4e835e69ad1</TermId>
        </TermInfo>
      </Terms>
    </bad6acabb1c24909a1a688c49f883f4d>
    <n20b6b3d9a8f4638937a9d1d1dec5738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ole toimintakäsikirjaa</TermName>
          <TermId xmlns="http://schemas.microsoft.com/office/infopath/2007/PartnerControls">ed0127a7-f4bb-4299-8de4-a0fcecf35ff1</TermId>
        </TermInfo>
      </Terms>
    </n20b6b3d9a8f4638937a9d1d1dec5738>
    <ab42df24dbb04f55bc336c85f92eff00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erikoisalaa (PPSHP)</TermName>
          <TermId xmlns="http://schemas.microsoft.com/office/infopath/2007/PartnerControls">63c697a3-d3f0-4701-a1c0-7b3ab3656aba</TermId>
        </TermInfo>
      </Terms>
    </ab42df24dbb04f55bc336c85f92eff00>
    <Julkaise_x0020_extranetissa xmlns="d3e50268-7799-48af-83c3-9a9b063078bc">false</Julkaise_x0020_extranetissa>
    <Dokumjentin_x0020_hyväksyjä xmlns="0af04246-5dcb-4e38-b8a1-4adaeb368127">
      <UserInfo>
        <DisplayName>i:0#.w|oysnet\puhtote</DisplayName>
        <AccountId>249</AccountId>
        <AccountType/>
      </UserInfo>
    </Dokumjentin_x0020_hyväksyjä>
    <p1983d610e0d4731a3788cc4c5855e1b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Infektioyksikkö</TermName>
          <TermId xmlns="http://schemas.microsoft.com/office/infopath/2007/PartnerControls">d873b9ee-c5a1-43a5-91cd-d45393df5f8c</TermId>
        </TermInfo>
      </Terms>
    </p1983d610e0d4731a3788cc4c5855e1b>
    <Erittäin_x0020_tärkeä_x002c__x0020__x0020_kriittinen_x0020_tai_x0020_päivystysdokumentti xmlns="0af04246-5dcb-4e38-b8a1-4adaeb368127">false</Erittäin_x0020_tärkeä_x002c__x0020__x0020_kriittinen_x0020_tai_x0020_päivystysdokumentti>
    <Turvallisuustietoisku xmlns="0af04246-5dcb-4e38-b8a1-4adaeb368127">false</Turvallisuustietoisku>
    <Viittaus_x0020_aiempaan_x0020_dokumentaatioon xmlns="d3e50268-7799-48af-83c3-9a9b063078bc">
      <Url xsi:nil="true"/>
      <Description xsi:nil="true"/>
    </Viittaus_x0020_aiempaan_x0020_dokumentaatioon>
    <Julkisuus xmlns="d3e50268-7799-48af-83c3-9a9b063078bc">Julkinen</Julkisuus>
    <DokumenttienJarjestysnro xmlns="d3e50268-7799-48af-83c3-9a9b063078bc" xsi:nil="true"/>
    <Julkaise_x0020_internetissä xmlns="d3e50268-7799-48af-83c3-9a9b063078bc">true</Julkaise_x0020_internetissä>
    <dcbfe2a265e14726b4e3bf442009874f xmlns="d3e50268-7799-48af-83c3-9a9b063078bc">
      <Terms xmlns="http://schemas.microsoft.com/office/infopath/2007/PartnerControls"/>
    </dcbfe2a265e14726b4e3bf442009874f>
    <TaxCatchAll xmlns="d3e50268-7799-48af-83c3-9a9b063078bc">
      <Value>168</Value>
      <Value>166</Value>
      <Value>165</Value>
      <Value>10</Value>
      <Value>42</Value>
      <Value>3</Value>
      <Value>2688</Value>
    </TaxCatchAll>
    <_dlc_DocId xmlns="d3e50268-7799-48af-83c3-9a9b063078bc">MUAVRSSTWASF-92438712-432</_dlc_DocId>
    <_dlc_DocIdUrl xmlns="d3e50268-7799-48af-83c3-9a9b063078bc">
      <Url>https://internet.oysnet.ppshp.fi/dokumentit/_layouts/15/DocIdRedir.aspx?ID=MUAVRSSTWASF-92438712-432</Url>
      <Description>MUAVRSSTWASF-92438712-432</Description>
    </_dlc_DocIdUrl>
    <Julkaistu_x0020_intranetiin xmlns="d3e50268-7799-48af-83c3-9a9b063078bc">false</Julkaistu_x0020_intranetiin>
    <Julkaistu_x0020_internetiin xmlns="d3e50268-7799-48af-83c3-9a9b063078bc">false</Julkaistu_x0020_internetiin>
  </documentManagement>
</p:properties>
</file>

<file path=customXml/itemProps1.xml><?xml version="1.0" encoding="utf-8"?>
<ds:datastoreItem xmlns:ds="http://schemas.openxmlformats.org/officeDocument/2006/customXml" ds:itemID="{A300768B-D6B4-42C0-A9AC-9F24DA11CB13}"/>
</file>

<file path=customXml/itemProps2.xml><?xml version="1.0" encoding="utf-8"?>
<ds:datastoreItem xmlns:ds="http://schemas.openxmlformats.org/officeDocument/2006/customXml" ds:itemID="{CD802790-F0F0-4E26-874A-0F9BB1B30EF5}"/>
</file>

<file path=customXml/itemProps3.xml><?xml version="1.0" encoding="utf-8"?>
<ds:datastoreItem xmlns:ds="http://schemas.openxmlformats.org/officeDocument/2006/customXml" ds:itemID="{E4E2C801-7C3A-4082-BF38-0303AE0F9F7D}"/>
</file>

<file path=customXml/itemProps4.xml><?xml version="1.0" encoding="utf-8"?>
<ds:datastoreItem xmlns:ds="http://schemas.openxmlformats.org/officeDocument/2006/customXml" ds:itemID="{1E28D9F8-8521-46CD-BA20-AD067D161683}"/>
</file>

<file path=customXml/itemProps5.xml><?xml version="1.0" encoding="utf-8"?>
<ds:datastoreItem xmlns:ds="http://schemas.openxmlformats.org/officeDocument/2006/customXml" ds:itemID="{D5201891-9CBE-4879-BDCF-E6A3CE7F97B1}"/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381</Words>
  <Application>Microsoft Office PowerPoint</Application>
  <PresentationFormat>Laajakuva</PresentationFormat>
  <Paragraphs>70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Office-teema</vt:lpstr>
      <vt:lpstr>Clostridioides difficilen (CDI) hoitolinjaukset</vt:lpstr>
      <vt:lpstr>Sidonnaisuudet </vt:lpstr>
      <vt:lpstr>Clostridioides difficile (CDI)</vt:lpstr>
      <vt:lpstr>PowerPoint-esitys</vt:lpstr>
      <vt:lpstr>Taudinkuva </vt:lpstr>
      <vt:lpstr>PowerPoint-esitys</vt:lpstr>
      <vt:lpstr>Diagnostiikka </vt:lpstr>
      <vt:lpstr>Toistuva Clostridioides difficile (CDI)</vt:lpstr>
      <vt:lpstr>CDI:n uusiutumisen riskitekijät</vt:lpstr>
      <vt:lpstr>Fulminantti CDI</vt:lpstr>
      <vt:lpstr>PowerPoint-esitys</vt:lpstr>
      <vt:lpstr>Uusiutuva CDI</vt:lpstr>
      <vt:lpstr>Uusiutuva CDI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Clostridioides difficile-potilaan kotisiivous</vt:lpstr>
      <vt:lpstr>CDI: hoitovaihtoehtojen kustannukset potilaalle ja Pohteelle (26.9.2023)</vt:lpstr>
    </vt:vector>
  </TitlesOfParts>
  <Company>PPSHP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Clostridioides difficilen hoitolinjaukset 4.10.2023</dc:title>
  <dc:creator>Partanen Terhi</dc:creator>
  <cp:keywords/>
  <cp:lastModifiedBy>Holappa Jatta</cp:lastModifiedBy>
  <cp:revision>53</cp:revision>
  <dcterms:created xsi:type="dcterms:W3CDTF">2023-09-04T10:26:38Z</dcterms:created>
  <dcterms:modified xsi:type="dcterms:W3CDTF">2023-10-13T05:53:16Z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0x010100E993358E494F344F8D6048E76D09AF020A007628AA875F93584E8BFB272C4723E035</vt:lpwstr>
  </property>
  <property fmtid="{D5CDD505-2E9C-101B-9397-08002B2CF9AE}" pid="3" name="_dlc_DocIdItemGuid">
    <vt:lpwstr>2627ec22-cfa2-4e90-ada0-807aee219aff</vt:lpwstr>
  </property>
  <property fmtid="{D5CDD505-2E9C-101B-9397-08002B2CF9AE}" pid="4" name="TaxKeyword">
    <vt:lpwstr/>
  </property>
  <property fmtid="{D5CDD505-2E9C-101B-9397-08002B2CF9AE}" pid="5" name="Kohde- / työntekijäryhmä">
    <vt:lpwstr>42;#Potilaan hoitoon osallistuva henkilöstö|21074a2b-1b44-417e-9c72-4d731d4c7a78</vt:lpwstr>
  </property>
  <property fmtid="{D5CDD505-2E9C-101B-9397-08002B2CF9AE}" pid="6" name="MEO">
    <vt:lpwstr/>
  </property>
  <property fmtid="{D5CDD505-2E9C-101B-9397-08002B2CF9AE}" pid="7" name="Koulutusmateriaali (sisältötyypin metatieto)">
    <vt:lpwstr>165;#Koulutuksen aineisto|2a72a094-566d-460a-879e-2a18b80594d3</vt:lpwstr>
  </property>
  <property fmtid="{D5CDD505-2E9C-101B-9397-08002B2CF9AE}" pid="8" name="Kohdeorganisaatio">
    <vt:lpwstr>2688;#Pohde|3bd1eb7d-6289-427a-a46c-d4e835e69ad1</vt:lpwstr>
  </property>
  <property fmtid="{D5CDD505-2E9C-101B-9397-08002B2CF9AE}" pid="9" name="Organisaatiotiedon tarkennus toiminnan mukaan">
    <vt:lpwstr>168;#Infektioiden torjunta|d1bdb641-a1c1-4abf-b66a-298a776eaddb</vt:lpwstr>
  </property>
  <property fmtid="{D5CDD505-2E9C-101B-9397-08002B2CF9AE}" pid="10" name="Erikoisala">
    <vt:lpwstr>10;#Ei erikoisalaa (PPSHP)|63c697a3-d3f0-4701-a1c0-7b3ab3656aba</vt:lpwstr>
  </property>
  <property fmtid="{D5CDD505-2E9C-101B-9397-08002B2CF9AE}" pid="11" name="Kriisiviestintä">
    <vt:lpwstr/>
  </property>
  <property fmtid="{D5CDD505-2E9C-101B-9397-08002B2CF9AE}" pid="12" name="Toiminnanohjauskäsikirja">
    <vt:lpwstr>3;#Ei ole toimintakäsikirjaa|ed0127a7-f4bb-4299-8de4-a0fcecf35ff1</vt:lpwstr>
  </property>
  <property fmtid="{D5CDD505-2E9C-101B-9397-08002B2CF9AE}" pid="13" name="Organisaatiotieto">
    <vt:lpwstr>166;#Infektioyksikkö|d873b9ee-c5a1-43a5-91cd-d45393df5f8c</vt:lpwstr>
  </property>
  <property fmtid="{D5CDD505-2E9C-101B-9397-08002B2CF9AE}" pid="14" name="Order">
    <vt:r8>265900</vt:r8>
  </property>
  <property fmtid="{D5CDD505-2E9C-101B-9397-08002B2CF9AE}" pid="16" name="SharedWithUsers">
    <vt:lpwstr/>
  </property>
  <property fmtid="{D5CDD505-2E9C-101B-9397-08002B2CF9AE}" pid="17" name="TaxKeywordTaxHTField">
    <vt:lpwstr/>
  </property>
</Properties>
</file>